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34"/>
  </p:notesMasterIdLst>
  <p:handoutMasterIdLst>
    <p:handoutMasterId r:id="rId35"/>
  </p:handoutMasterIdLst>
  <p:sldIdLst>
    <p:sldId id="256" r:id="rId5"/>
    <p:sldId id="288" r:id="rId6"/>
    <p:sldId id="293" r:id="rId7"/>
    <p:sldId id="316" r:id="rId8"/>
    <p:sldId id="312" r:id="rId9"/>
    <p:sldId id="321" r:id="rId10"/>
    <p:sldId id="313" r:id="rId11"/>
    <p:sldId id="315" r:id="rId12"/>
    <p:sldId id="317" r:id="rId13"/>
    <p:sldId id="319" r:id="rId14"/>
    <p:sldId id="320" r:id="rId15"/>
    <p:sldId id="307" r:id="rId16"/>
    <p:sldId id="261" r:id="rId17"/>
    <p:sldId id="295" r:id="rId18"/>
    <p:sldId id="297" r:id="rId19"/>
    <p:sldId id="298" r:id="rId20"/>
    <p:sldId id="299" r:id="rId21"/>
    <p:sldId id="308" r:id="rId22"/>
    <p:sldId id="300" r:id="rId23"/>
    <p:sldId id="301" r:id="rId24"/>
    <p:sldId id="289" r:id="rId25"/>
    <p:sldId id="309" r:id="rId26"/>
    <p:sldId id="303" r:id="rId27"/>
    <p:sldId id="311" r:id="rId28"/>
    <p:sldId id="304" r:id="rId29"/>
    <p:sldId id="310" r:id="rId30"/>
    <p:sldId id="305" r:id="rId31"/>
    <p:sldId id="306" r:id="rId32"/>
    <p:sldId id="318" r:id="rId33"/>
  </p:sldIdLst>
  <p:sldSz cx="9144000" cy="6858000" type="screen4x3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D91"/>
    <a:srgbClr val="455960"/>
    <a:srgbClr val="4A5B60"/>
    <a:srgbClr val="FAA50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54" autoAdjust="0"/>
    <p:restoredTop sz="86889" autoAdjust="0"/>
  </p:normalViewPr>
  <p:slideViewPr>
    <p:cSldViewPr snapToGrid="0" snapToObjects="1" showGuides="1">
      <p:cViewPr varScale="1">
        <p:scale>
          <a:sx n="56" d="100"/>
          <a:sy n="56" d="100"/>
        </p:scale>
        <p:origin x="1653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91" d="100"/>
          <a:sy n="91" d="100"/>
        </p:scale>
        <p:origin x="-3690" y="-102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0D184-D464-48E9-9CA0-A94E873F6C2C}" type="datetimeFigureOut">
              <a:rPr lang="de-CH" smtClean="0"/>
              <a:t>15.01.2015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77753-DB7C-4FA7-98FC-17681D88797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1596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2B663-2BA9-4D7E-8201-5DE4109E1EDD}" type="datetimeFigureOut">
              <a:rPr lang="de-CH" smtClean="0"/>
              <a:t>15.01.2015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689515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44704-8E6D-4CF2-8CFA-A0F7BC75189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8899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9114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41424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32452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63959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5775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224335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733377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026173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76363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02153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Wir</a:t>
            </a:r>
            <a:r>
              <a:rPr lang="de-CH" baseline="0" dirty="0" smtClean="0"/>
              <a:t> mussten uns überlegen, wie die Daten in unserem Projekt abgelegt werden. Wir entschieden uns für XML.</a:t>
            </a:r>
          </a:p>
          <a:p>
            <a:r>
              <a:rPr lang="de-CH" baseline="0" dirty="0" smtClean="0"/>
              <a:t>Der </a:t>
            </a:r>
            <a:r>
              <a:rPr lang="de-CH" baseline="0" dirty="0" err="1" smtClean="0"/>
              <a:t>Scrum</a:t>
            </a:r>
            <a:r>
              <a:rPr lang="de-CH" baseline="0" dirty="0" smtClean="0"/>
              <a:t> Master teilte mir die Aufgabe zu, diese Files zu erstellen und mittels Java auslesen zu können.</a:t>
            </a:r>
          </a:p>
          <a:p>
            <a:r>
              <a:rPr lang="de-CH" baseline="0" dirty="0" smtClean="0"/>
              <a:t>Hier seht ihr die XML Files die in unserer Applikation zum Einsatz kommen.</a:t>
            </a:r>
          </a:p>
          <a:p>
            <a:r>
              <a:rPr lang="de-CH" baseline="0" dirty="0" smtClean="0"/>
              <a:t>Wir schauen uns jetzt als Beispiel Medication.xml an.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4406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Zuerst</a:t>
            </a:r>
            <a:r>
              <a:rPr lang="de-CH" baseline="0" dirty="0" smtClean="0"/>
              <a:t> musste ich den Aufbau der XML Files festlegen</a:t>
            </a:r>
          </a:p>
          <a:p>
            <a:r>
              <a:rPr lang="de-CH" baseline="0" dirty="0" smtClean="0"/>
              <a:t>und die Testdaten in die XML Files kopieren.</a:t>
            </a:r>
          </a:p>
          <a:p>
            <a:r>
              <a:rPr lang="de-CH" baseline="0" dirty="0" smtClean="0"/>
              <a:t>Nebenstehend seht ihr die Struktur unseres Beispiels </a:t>
            </a:r>
            <a:r>
              <a:rPr lang="de-CH" baseline="0" dirty="0" err="1" smtClean="0"/>
              <a:t>Medication</a:t>
            </a:r>
            <a:r>
              <a:rPr lang="de-CH" baseline="0" dirty="0" smtClean="0"/>
              <a:t>.</a:t>
            </a:r>
            <a:endParaRPr lang="de-CH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44746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Mit Hilfe von JDOM</a:t>
            </a:r>
            <a:r>
              <a:rPr lang="de-CH" baseline="0" dirty="0" smtClean="0"/>
              <a:t> lesen wir die XML Files aus.</a:t>
            </a:r>
          </a:p>
          <a:p>
            <a:r>
              <a:rPr lang="de-CH" baseline="0" dirty="0" smtClean="0"/>
              <a:t>Die Klasse </a:t>
            </a:r>
            <a:r>
              <a:rPr lang="de-CH" baseline="0" dirty="0" err="1" smtClean="0"/>
              <a:t>XmlFileReader</a:t>
            </a:r>
            <a:r>
              <a:rPr lang="de-CH" baseline="0" dirty="0" smtClean="0"/>
              <a:t> bietet öffentliche statische Methoden zum Auslesen der verschiedenen Daten an.</a:t>
            </a:r>
            <a:endParaRPr lang="de-CH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52701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92728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73337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2952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90914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/>
        </p:nvSpPr>
        <p:spPr>
          <a:xfrm>
            <a:off x="0" y="1619250"/>
            <a:ext cx="6119813" cy="73025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45596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00563"/>
            <a:ext cx="6119813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 bwMode="white"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pic>
        <p:nvPicPr>
          <p:cNvPr id="13" name="Bild 6" descr="BFH_Logo_A_defren_100_RGB_130220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92000"/>
            <a:ext cx="6120000" cy="2808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>
                <a:latin typeface="Lucida Sans"/>
                <a:cs typeface="Lucida Sans"/>
              </a:defRPr>
            </a:lvl1pPr>
          </a:lstStyle>
          <a:p>
            <a:pPr lvl="0"/>
            <a:r>
              <a:rPr lang="de-DE" noProof="0" dirty="0" smtClean="0"/>
              <a:t>Titelseite mit Bild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err="1" smtClean="0"/>
              <a:t>Bild</a:t>
            </a:r>
            <a:r>
              <a:rPr lang="de-DE" noProof="0" dirty="0" smtClean="0"/>
              <a:t> durch Klicken auf Symbol hinzufügen</a:t>
            </a:r>
            <a:endParaRPr lang="de-DE" noProof="0" dirty="0"/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468000" y="4623441"/>
            <a:ext cx="8044216" cy="533105"/>
          </a:xfrm>
          <a:prstGeom prst="rect">
            <a:avLst/>
          </a:prstGeom>
        </p:spPr>
        <p:txBody>
          <a:bodyPr l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68000" y="5156546"/>
            <a:ext cx="678439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>
                <a:solidFill>
                  <a:srgbClr val="697D9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2006" y="6299494"/>
            <a:ext cx="679038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0704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8" hasCustomPrompt="1"/>
          </p:nvPr>
        </p:nvSpPr>
        <p:spPr>
          <a:xfrm>
            <a:off x="325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idx="20" hasCustomPrompt="1"/>
          </p:nvPr>
        </p:nvSpPr>
        <p:spPr>
          <a:xfrm>
            <a:off x="6047998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8445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138256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sses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8000" y="1439999"/>
            <a:ext cx="8100000" cy="468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CH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9738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 bwMode="white"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5" name="Abgerundetes Rechteck 4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pic>
        <p:nvPicPr>
          <p:cNvPr id="9" name="Bild 8" descr="BFH_Logo_A_defren_100_RGB_130220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 baseline="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Titelseite ohne Bild</a:t>
            </a:r>
            <a:endParaRPr lang="de-DE" dirty="0"/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2006" y="6299494"/>
            <a:ext cx="679038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2682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697D91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Kapiteltrennseite grau</a:t>
            </a:r>
            <a:endParaRPr lang="de-DE" dirty="0"/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46949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AA5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Kapiteltrennseite orange</a:t>
            </a:r>
            <a:endParaRPr lang="de-DE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90426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8000" y="1439999"/>
            <a:ext cx="8100000" cy="468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 rIns="0"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4198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810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 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810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55518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3960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589224" y="5399230"/>
            <a:ext cx="4050775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143923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6862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72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396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idx="14" hasCustomPrompt="1"/>
          </p:nvPr>
        </p:nvSpPr>
        <p:spPr>
          <a:xfrm>
            <a:off x="4590000" y="1440000"/>
            <a:ext cx="405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216000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07689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325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6047998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1"/>
          </p:nvPr>
        </p:nvSpPr>
        <p:spPr>
          <a:xfrm>
            <a:off x="6758026" y="6242011"/>
            <a:ext cx="2133600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F19AE9A8-34D4-4E8C-BE9C-13C550F1BED0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5970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66881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Berner Fachhochschule | Haute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école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spécialisée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bernoise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| Bern University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of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Applied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Sciences</a:t>
            </a:r>
            <a:endParaRPr lang="de-DE" sz="1000" dirty="0" smtClean="0">
              <a:solidFill>
                <a:srgbClr val="697D91"/>
              </a:solidFill>
              <a:latin typeface="Lucida Sans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6765342" y="6241256"/>
            <a:ext cx="1793442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>
                <a:solidFill>
                  <a:srgbClr val="697D91"/>
                </a:solidFill>
                <a:latin typeface="+mn-lt"/>
              </a:defRPr>
            </a:lvl1pPr>
          </a:lstStyle>
          <a:p>
            <a:fld id="{F19AE9A8-34D4-4E8C-BE9C-13C550F1BED0}" type="slidenum">
              <a:rPr lang="de-CH" smtClean="0"/>
              <a:pPr/>
              <a:t>‹Nr.›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5" r:id="rId1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de-DE" dirty="0" smtClean="0"/>
              <a:t>Software Engineering and Design</a:t>
            </a:r>
            <a:endParaRPr lang="de-DE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lIns="0"/>
          <a:lstStyle/>
          <a:p>
            <a:pPr marL="0" indent="0">
              <a:buNone/>
            </a:pPr>
            <a:r>
              <a:rPr lang="de-DE" dirty="0" smtClean="0">
                <a:latin typeface="Lucida Sans"/>
                <a:cs typeface="Lucida Sans"/>
              </a:rPr>
              <a:t>Case Study 1 – Task 14</a:t>
            </a:r>
          </a:p>
          <a:p>
            <a:pPr marL="0" indent="0">
              <a:buNone/>
            </a:pPr>
            <a:r>
              <a:rPr lang="de-DE" dirty="0" smtClean="0">
                <a:latin typeface="Lucida Sans"/>
                <a:cs typeface="Lucida Sans"/>
              </a:rPr>
              <a:t>Team Blue </a:t>
            </a:r>
          </a:p>
          <a:p>
            <a:r>
              <a:rPr lang="de-CH" dirty="0"/>
              <a:t>Pira Mahendran, Stefan Johner, Michel Murbach, Amin Ghodrati, Sabine Martin, </a:t>
            </a:r>
            <a:r>
              <a:rPr lang="de-CH" dirty="0" smtClean="0"/>
              <a:t>Riza </a:t>
            </a:r>
            <a:r>
              <a:rPr lang="de-CH" dirty="0"/>
              <a:t>Ramsauer</a:t>
            </a:r>
          </a:p>
          <a:p>
            <a:pPr marL="0" indent="0">
              <a:buNone/>
            </a:pPr>
            <a:endParaRPr lang="de-DE" dirty="0" smtClean="0">
              <a:latin typeface="Lucida Sans"/>
              <a:cs typeface="Lucida Sans"/>
            </a:endParaRPr>
          </a:p>
          <a:p>
            <a:pPr marL="0" indent="0">
              <a:buNone/>
            </a:pPr>
            <a:endParaRPr lang="de-DE" dirty="0">
              <a:latin typeface="Lucida Sans"/>
              <a:cs typeface="Lucida Sans"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Technik und Informatik /  Medizininformatik</a:t>
            </a:r>
            <a:endParaRPr lang="de-DE" dirty="0"/>
          </a:p>
        </p:txBody>
      </p:sp>
      <p:pic>
        <p:nvPicPr>
          <p:cNvPr id="7" name="Bildplatzhalter 6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" b="2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9728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Riza Ramsauer- XML Erstellen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468000" y="900000"/>
            <a:ext cx="8100000" cy="5219999"/>
          </a:xfrm>
        </p:spPr>
        <p:txBody>
          <a:bodyPr/>
          <a:lstStyle/>
          <a:p>
            <a:r>
              <a:rPr lang="de-CH" dirty="0"/>
              <a:t>Struktur definieren</a:t>
            </a:r>
          </a:p>
          <a:p>
            <a:r>
              <a:rPr lang="de-CH" dirty="0"/>
              <a:t>Daten in XML File übertragen</a:t>
            </a:r>
          </a:p>
          <a:p>
            <a:pPr marL="457200" lvl="1" indent="0">
              <a:buNone/>
            </a:pPr>
            <a:endParaRPr lang="de-CH" dirty="0" smtClean="0"/>
          </a:p>
          <a:p>
            <a:endParaRPr lang="de-D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607" y="1634724"/>
            <a:ext cx="4722393" cy="4092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828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Riza Ramsauer- XML Lesen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468000" y="900000"/>
            <a:ext cx="8100000" cy="5219999"/>
          </a:xfrm>
        </p:spPr>
        <p:txBody>
          <a:bodyPr/>
          <a:lstStyle/>
          <a:p>
            <a:endParaRPr lang="de-CH" dirty="0" smtClean="0"/>
          </a:p>
          <a:p>
            <a:r>
              <a:rPr lang="de-CH" dirty="0" smtClean="0"/>
              <a:t>Mit </a:t>
            </a:r>
            <a:r>
              <a:rPr lang="de-CH" dirty="0"/>
              <a:t>Hilfe von JDOM </a:t>
            </a:r>
            <a:r>
              <a:rPr lang="de-CH" dirty="0" err="1" smtClean="0"/>
              <a:t>library</a:t>
            </a:r>
            <a:endParaRPr lang="de-CH" dirty="0"/>
          </a:p>
          <a:p>
            <a:pPr lvl="1"/>
            <a:r>
              <a:rPr lang="de-CH" dirty="0"/>
              <a:t>Im Unterricht </a:t>
            </a:r>
            <a:r>
              <a:rPr lang="de-CH" dirty="0" smtClean="0"/>
              <a:t>kennengelernt</a:t>
            </a:r>
          </a:p>
          <a:p>
            <a:pPr marL="457200" lvl="1" indent="0">
              <a:buNone/>
            </a:pPr>
            <a:endParaRPr lang="de-CH" dirty="0"/>
          </a:p>
          <a:p>
            <a:r>
              <a:rPr lang="de-CH" dirty="0"/>
              <a:t>Klasse </a:t>
            </a:r>
            <a:r>
              <a:rPr lang="de-CH" dirty="0" err="1"/>
              <a:t>XmlFileReader</a:t>
            </a:r>
            <a:endParaRPr lang="de-CH" dirty="0"/>
          </a:p>
          <a:p>
            <a:pPr lvl="1"/>
            <a:r>
              <a:rPr lang="de-CH" dirty="0"/>
              <a:t>Öffentliche statische Methoden</a:t>
            </a:r>
          </a:p>
          <a:p>
            <a:pPr marL="457200" lvl="1" indent="0">
              <a:buNone/>
            </a:pPr>
            <a:endParaRPr lang="de-CH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895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de-CH" sz="4000" dirty="0" smtClean="0"/>
              <a:t>Erste Schritte </a:t>
            </a:r>
            <a:endParaRPr lang="de-DE" sz="4000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lIns="0"/>
          <a:lstStyle/>
          <a:p>
            <a:pPr marL="0" indent="0">
              <a:buNone/>
            </a:pPr>
            <a:endParaRPr lang="de-DE" dirty="0" smtClean="0">
              <a:latin typeface="Lucida Sans"/>
              <a:cs typeface="Lucida Sans"/>
            </a:endParaRPr>
          </a:p>
          <a:p>
            <a:pPr marL="0" indent="0">
              <a:buNone/>
            </a:pPr>
            <a:endParaRPr lang="de-DE" dirty="0">
              <a:latin typeface="Lucida Sans"/>
              <a:cs typeface="Lucida Sans"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Technik und Informatik /  Medizininformatik</a:t>
            </a:r>
            <a:endParaRPr lang="de-DE" dirty="0"/>
          </a:p>
        </p:txBody>
      </p:sp>
      <p:pic>
        <p:nvPicPr>
          <p:cNvPr id="7" name="Bildplatzhalter 6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" b="2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5403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Design </a:t>
            </a:r>
            <a:r>
              <a:rPr lang="de-CH" dirty="0" err="1" smtClean="0"/>
              <a:t>Thinking</a:t>
            </a:r>
            <a:r>
              <a:rPr lang="de-CH" dirty="0" smtClean="0"/>
              <a:t> 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err="1" smtClean="0"/>
              <a:t>Scoping</a:t>
            </a:r>
            <a:r>
              <a:rPr lang="de-CH" dirty="0" smtClean="0"/>
              <a:t>, Research, </a:t>
            </a:r>
            <a:r>
              <a:rPr lang="de-CH" dirty="0" err="1" smtClean="0"/>
              <a:t>Synthesize</a:t>
            </a:r>
            <a:r>
              <a:rPr lang="de-CH" dirty="0" smtClean="0"/>
              <a:t> </a:t>
            </a:r>
          </a:p>
          <a:p>
            <a:pPr marL="0" indent="0">
              <a:buNone/>
            </a:pPr>
            <a:endParaRPr lang="de-CH" dirty="0" smtClean="0"/>
          </a:p>
          <a:p>
            <a:r>
              <a:rPr lang="de-CH" dirty="0" smtClean="0"/>
              <a:t>User Requirements: </a:t>
            </a:r>
          </a:p>
          <a:p>
            <a:pPr lvl="1"/>
            <a:r>
              <a:rPr lang="de-CH" dirty="0" smtClean="0"/>
              <a:t>User soll Information erhalten</a:t>
            </a:r>
          </a:p>
          <a:p>
            <a:pPr lvl="1"/>
            <a:r>
              <a:rPr lang="de-CH" dirty="0" smtClean="0"/>
              <a:t>Medikation</a:t>
            </a:r>
          </a:p>
          <a:p>
            <a:pPr lvl="1"/>
            <a:r>
              <a:rPr lang="de-CH" dirty="0" smtClean="0"/>
              <a:t>Behandlung (Tasks)</a:t>
            </a:r>
          </a:p>
          <a:p>
            <a:pPr lvl="1"/>
            <a:r>
              <a:rPr lang="de-CH" dirty="0" smtClean="0"/>
              <a:t>Zusammenfassung (Medikation und Behandlung)</a:t>
            </a:r>
          </a:p>
          <a:p>
            <a:pPr marL="457200" lvl="1" indent="0">
              <a:buNone/>
            </a:pPr>
            <a:endParaRPr lang="de-CH" dirty="0" smtClean="0"/>
          </a:p>
          <a:p>
            <a:r>
              <a:rPr lang="de-CH" dirty="0" smtClean="0"/>
              <a:t>System Requirements:</a:t>
            </a:r>
          </a:p>
          <a:p>
            <a:pPr lvl="1"/>
            <a:r>
              <a:rPr lang="de-CH" dirty="0" smtClean="0"/>
              <a:t>Mobile Device, Webinterface</a:t>
            </a:r>
          </a:p>
          <a:p>
            <a:pPr lvl="1"/>
            <a:r>
              <a:rPr lang="de-CH" dirty="0" smtClean="0"/>
              <a:t>Anmeldedaten </a:t>
            </a:r>
          </a:p>
          <a:p>
            <a:pPr lvl="1"/>
            <a:r>
              <a:rPr lang="de-CH" dirty="0" smtClean="0"/>
              <a:t>Zugang zum Internet</a:t>
            </a:r>
          </a:p>
          <a:p>
            <a:pPr lvl="1"/>
            <a:r>
              <a:rPr lang="de-CH" dirty="0" smtClean="0"/>
              <a:t>Repository (Informationssicherung)</a:t>
            </a:r>
          </a:p>
          <a:p>
            <a:pPr lvl="1"/>
            <a:r>
              <a:rPr lang="de-CH" dirty="0" smtClean="0"/>
              <a:t>Server Backups mit genügend Kapazität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098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Erste Schritte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Storyboard</a:t>
            </a:r>
          </a:p>
          <a:p>
            <a:endParaRPr lang="de-DE" dirty="0"/>
          </a:p>
        </p:txBody>
      </p:sp>
      <p:pic>
        <p:nvPicPr>
          <p:cNvPr id="4" name="Inhaltsplatzhalt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91" y="1877774"/>
            <a:ext cx="5543275" cy="415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96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Erste Schritte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err="1" smtClean="0"/>
              <a:t>Use</a:t>
            </a:r>
            <a:r>
              <a:rPr lang="de-CH" dirty="0" smtClean="0"/>
              <a:t> Cases</a:t>
            </a:r>
          </a:p>
          <a:p>
            <a:endParaRPr lang="de-DE" dirty="0"/>
          </a:p>
        </p:txBody>
      </p:sp>
      <p:pic>
        <p:nvPicPr>
          <p:cNvPr id="7" name="Inhaltsplatzhalt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230" y="1767921"/>
            <a:ext cx="5365540" cy="402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25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Erste Schritte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Erste Prototype</a:t>
            </a:r>
            <a:endParaRPr lang="de-DE" dirty="0"/>
          </a:p>
        </p:txBody>
      </p:sp>
      <p:pic>
        <p:nvPicPr>
          <p:cNvPr id="5" name="Inhaltsplatzhalter 5" descr="D:\Users\Stefan Johner\AppData\Local\Microsoft\Windows\INetCache\Content.Word\Startseite.jp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00" y="1828800"/>
            <a:ext cx="2866043" cy="2096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nhaltsplatzhalter 4" descr="D:\Users\Stefan Johner\AppData\Local\Microsoft\Windows\INetCache\Content.Word\prototyping3.jpg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49" b="30555"/>
          <a:stretch/>
        </p:blipFill>
        <p:spPr bwMode="auto">
          <a:xfrm>
            <a:off x="468000" y="3980383"/>
            <a:ext cx="3221501" cy="20960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nhaltsplatzhalter 10"/>
          <p:cNvPicPr>
            <a:picLocks/>
          </p:cNvPicPr>
          <p:nvPr/>
        </p:nvPicPr>
        <p:blipFill rotWithShape="1">
          <a:blip r:embed="rId5"/>
          <a:srcRect r="17839"/>
          <a:stretch/>
        </p:blipFill>
        <p:spPr bwMode="auto">
          <a:xfrm>
            <a:off x="3967089" y="1927274"/>
            <a:ext cx="3261140" cy="40186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8880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Erste Schritte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Validation</a:t>
            </a:r>
          </a:p>
          <a:p>
            <a:pPr lvl="1"/>
            <a:r>
              <a:rPr lang="de-CH" dirty="0" smtClean="0"/>
              <a:t>Konzentration auf Task und Medikation</a:t>
            </a:r>
          </a:p>
          <a:p>
            <a:pPr lvl="1"/>
            <a:r>
              <a:rPr lang="de-CH" dirty="0" smtClean="0"/>
              <a:t>Machbarkeit?</a:t>
            </a:r>
          </a:p>
          <a:p>
            <a:pPr lvl="1"/>
            <a:r>
              <a:rPr lang="de-CH" dirty="0" smtClean="0"/>
              <a:t>Einfachheit?</a:t>
            </a:r>
          </a:p>
          <a:p>
            <a:pPr lvl="1"/>
            <a:r>
              <a:rPr lang="de-CH" dirty="0" err="1" smtClean="0"/>
              <a:t>eRezept</a:t>
            </a:r>
            <a:r>
              <a:rPr lang="de-CH" dirty="0" smtClean="0"/>
              <a:t>, SOS, Telemedizin</a:t>
            </a:r>
          </a:p>
          <a:p>
            <a:endParaRPr lang="de-DE" dirty="0"/>
          </a:p>
        </p:txBody>
      </p:sp>
      <p:pic>
        <p:nvPicPr>
          <p:cNvPr id="7" name="Picture 2" descr="Patient in SOS f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734" y="3319974"/>
            <a:ext cx="4247198" cy="243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109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de-CH" sz="4000" dirty="0" smtClean="0"/>
              <a:t>Implementation Details</a:t>
            </a:r>
            <a:endParaRPr lang="de-DE" sz="40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Technik und Informatik /  Medizininformatik</a:t>
            </a:r>
            <a:endParaRPr lang="de-DE" dirty="0"/>
          </a:p>
        </p:txBody>
      </p:sp>
      <p:pic>
        <p:nvPicPr>
          <p:cNvPr id="7" name="Bildplatzhalter 6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" b="2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687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Implementation Details: Domain Model</a:t>
            </a:r>
            <a:endParaRPr lang="de-DE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0386" y="1215273"/>
            <a:ext cx="7777614" cy="464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04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468000" y="900000"/>
            <a:ext cx="8100000" cy="5219999"/>
          </a:xfrm>
        </p:spPr>
        <p:txBody>
          <a:bodyPr/>
          <a:lstStyle/>
          <a:p>
            <a:r>
              <a:rPr lang="en-US" sz="2000" dirty="0"/>
              <a:t>Prototype </a:t>
            </a:r>
            <a:r>
              <a:rPr lang="en-US" sz="2000" dirty="0" smtClean="0"/>
              <a:t>Demonstration</a:t>
            </a:r>
          </a:p>
          <a:p>
            <a:pPr lvl="1"/>
            <a:r>
              <a:rPr lang="en-US" sz="2000" dirty="0"/>
              <a:t>Code </a:t>
            </a:r>
            <a:r>
              <a:rPr lang="de-CH" sz="2000" dirty="0"/>
              <a:t>Beispiele</a:t>
            </a:r>
            <a:r>
              <a:rPr lang="en-US" sz="2000" dirty="0"/>
              <a:t> von Team </a:t>
            </a:r>
            <a:r>
              <a:rPr lang="de-CH" sz="2000" dirty="0"/>
              <a:t>Mitgliedern</a:t>
            </a:r>
          </a:p>
          <a:p>
            <a:pPr marL="0" indent="0">
              <a:buNone/>
            </a:pPr>
            <a:endParaRPr lang="de-CH" sz="2000" dirty="0" smtClean="0"/>
          </a:p>
          <a:p>
            <a:r>
              <a:rPr lang="de-CH" sz="2000" dirty="0" smtClean="0"/>
              <a:t>Erste Schritte</a:t>
            </a:r>
          </a:p>
          <a:p>
            <a:pPr lvl="1"/>
            <a:r>
              <a:rPr lang="de-CH" sz="2000" dirty="0" smtClean="0"/>
              <a:t>Design </a:t>
            </a:r>
            <a:r>
              <a:rPr lang="de-CH" sz="2000" dirty="0" err="1" smtClean="0"/>
              <a:t>Thinking</a:t>
            </a:r>
            <a:endParaRPr lang="de-CH" sz="2000" dirty="0" smtClean="0"/>
          </a:p>
          <a:p>
            <a:pPr marL="457200" lvl="1" indent="0">
              <a:buNone/>
            </a:pPr>
            <a:endParaRPr lang="en-US" sz="2000" dirty="0" smtClean="0"/>
          </a:p>
          <a:p>
            <a:r>
              <a:rPr lang="en-US" sz="2000" dirty="0" smtClean="0"/>
              <a:t>Implementation </a:t>
            </a:r>
          </a:p>
          <a:p>
            <a:pPr marL="457200" lvl="1" indent="0">
              <a:buNone/>
            </a:pPr>
            <a:endParaRPr lang="de-CH" sz="2000" dirty="0" smtClean="0"/>
          </a:p>
          <a:p>
            <a:r>
              <a:rPr lang="de-CH" sz="2000" dirty="0" err="1" smtClean="0"/>
              <a:t>Scrum</a:t>
            </a:r>
            <a:endParaRPr lang="de-CH" sz="2000" dirty="0" smtClean="0"/>
          </a:p>
          <a:p>
            <a:pPr lvl="1"/>
            <a:r>
              <a:rPr lang="de-CH" sz="2000" dirty="0" err="1"/>
              <a:t>Scrum</a:t>
            </a:r>
            <a:r>
              <a:rPr lang="de-CH" sz="2000" dirty="0"/>
              <a:t> </a:t>
            </a:r>
            <a:r>
              <a:rPr lang="de-CH" sz="2000" dirty="0" smtClean="0"/>
              <a:t>retrospektiv </a:t>
            </a:r>
            <a:r>
              <a:rPr lang="de-CH" sz="2000" dirty="0"/>
              <a:t>B</a:t>
            </a:r>
            <a:r>
              <a:rPr lang="de-CH" sz="2000" dirty="0" smtClean="0"/>
              <a:t>eurteilung</a:t>
            </a:r>
          </a:p>
          <a:p>
            <a:pPr lvl="1"/>
            <a:r>
              <a:rPr lang="de-CH" sz="2000" dirty="0" err="1" smtClean="0"/>
              <a:t>Burn</a:t>
            </a:r>
            <a:r>
              <a:rPr lang="de-CH" sz="2000" dirty="0" smtClean="0"/>
              <a:t>-Down-Chart</a:t>
            </a:r>
          </a:p>
          <a:p>
            <a:pPr lvl="1"/>
            <a:endParaRPr lang="de-CH" sz="2000" dirty="0"/>
          </a:p>
          <a:p>
            <a:r>
              <a:rPr lang="de-CH" sz="2000" dirty="0" smtClean="0"/>
              <a:t>Weiterentwicklung und Schlussfolgerung</a:t>
            </a:r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Inhalt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309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Implementation Details: </a:t>
            </a:r>
            <a:r>
              <a:rPr lang="de-CH" dirty="0" err="1" smtClean="0"/>
              <a:t>Sequence</a:t>
            </a:r>
            <a:r>
              <a:rPr lang="de-CH" dirty="0" smtClean="0"/>
              <a:t> Diagramm</a:t>
            </a:r>
            <a:endParaRPr lang="de-DE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19" y="1051133"/>
            <a:ext cx="7804329" cy="2478280"/>
          </a:xfrm>
          <a:prstGeom prst="rect">
            <a:avLst/>
          </a:prstGeom>
        </p:spPr>
      </p:pic>
      <p:pic>
        <p:nvPicPr>
          <p:cNvPr id="7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85" y="3529413"/>
            <a:ext cx="8029615" cy="2639337"/>
          </a:xfrm>
        </p:spPr>
      </p:pic>
    </p:spTree>
    <p:extLst>
      <p:ext uri="{BB962C8B-B14F-4D97-AF65-F5344CB8AC3E}">
        <p14:creationId xmlns:p14="http://schemas.microsoft.com/office/powerpoint/2010/main" val="324897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26" y="1049410"/>
            <a:ext cx="4158547" cy="5070403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Implementation Details: MVC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86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de-CH" sz="4000" dirty="0" err="1" smtClean="0"/>
              <a:t>Scrum</a:t>
            </a:r>
            <a:endParaRPr lang="de-DE" sz="40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Technik und Informatik /  Medizininformatik</a:t>
            </a:r>
            <a:endParaRPr lang="de-DE" dirty="0"/>
          </a:p>
        </p:txBody>
      </p:sp>
      <p:pic>
        <p:nvPicPr>
          <p:cNvPr id="7" name="Bildplatzhalter 6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" b="2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7183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Scrum</a:t>
            </a:r>
            <a:r>
              <a:rPr lang="de-CH" dirty="0" smtClean="0"/>
              <a:t> Retrospektive Beurteilung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468000" y="1040987"/>
            <a:ext cx="8100000" cy="5385450"/>
          </a:xfrm>
        </p:spPr>
        <p:txBody>
          <a:bodyPr/>
          <a:lstStyle/>
          <a:p>
            <a:r>
              <a:rPr lang="de-CH" dirty="0" smtClean="0"/>
              <a:t>Vorteile:</a:t>
            </a:r>
          </a:p>
          <a:p>
            <a:pPr lvl="1"/>
            <a:r>
              <a:rPr lang="de-CH" dirty="0" smtClean="0"/>
              <a:t>Klare Aufgabenaufteilung zu Beginn</a:t>
            </a:r>
          </a:p>
          <a:p>
            <a:pPr marL="457200" lvl="1" indent="0">
              <a:buNone/>
            </a:pPr>
            <a:endParaRPr lang="de-CH" dirty="0" smtClean="0"/>
          </a:p>
          <a:p>
            <a:pPr lvl="1"/>
            <a:r>
              <a:rPr lang="de-CH" dirty="0" smtClean="0"/>
              <a:t>Flexibel anwendbar</a:t>
            </a:r>
          </a:p>
          <a:p>
            <a:pPr marL="457200" lvl="1" indent="0">
              <a:buNone/>
            </a:pPr>
            <a:endParaRPr lang="de-CH" dirty="0" smtClean="0"/>
          </a:p>
          <a:p>
            <a:pPr lvl="1"/>
            <a:r>
              <a:rPr lang="de-CH" dirty="0" smtClean="0"/>
              <a:t>Fördert iterative Entwicklung</a:t>
            </a:r>
          </a:p>
          <a:p>
            <a:pPr marL="457200" lvl="1" indent="0">
              <a:buNone/>
            </a:pPr>
            <a:endParaRPr lang="de-CH" dirty="0" smtClean="0"/>
          </a:p>
          <a:p>
            <a:pPr lvl="1"/>
            <a:r>
              <a:rPr lang="de-CH" dirty="0" smtClean="0"/>
              <a:t>Unklarheiten frühzeitig erkennbar (Daily </a:t>
            </a:r>
            <a:r>
              <a:rPr lang="de-CH" dirty="0" err="1" smtClean="0"/>
              <a:t>Scrum</a:t>
            </a:r>
            <a:r>
              <a:rPr lang="de-CH" dirty="0" smtClean="0"/>
              <a:t>)</a:t>
            </a:r>
          </a:p>
          <a:p>
            <a:pPr marL="457200" lvl="1" indent="0">
              <a:buNone/>
            </a:pPr>
            <a:endParaRPr lang="de-CH" dirty="0" smtClean="0"/>
          </a:p>
          <a:p>
            <a:pPr lvl="1"/>
            <a:r>
              <a:rPr lang="de-CH" dirty="0" smtClean="0"/>
              <a:t>Feedbacks einholbar</a:t>
            </a:r>
          </a:p>
          <a:p>
            <a:pPr marL="457200" lvl="1" indent="0">
              <a:buNone/>
            </a:pPr>
            <a:endParaRPr lang="de-CH" dirty="0" smtClean="0"/>
          </a:p>
          <a:p>
            <a:pPr lvl="1"/>
            <a:r>
              <a:rPr lang="de-CH" dirty="0" smtClean="0"/>
              <a:t>Aktueller Stand (Zeit und Aufwand) sichtbar</a:t>
            </a:r>
          </a:p>
          <a:p>
            <a:pPr marL="457200" lvl="1" indent="0">
              <a:buNone/>
            </a:pPr>
            <a:endParaRPr lang="de-CH" dirty="0" smtClean="0"/>
          </a:p>
          <a:p>
            <a:pPr lvl="1"/>
            <a:r>
              <a:rPr lang="de-CH" dirty="0" smtClean="0"/>
              <a:t>Übersicht über die Aufgaben</a:t>
            </a:r>
          </a:p>
          <a:p>
            <a:pPr marL="457200" lvl="1" indent="0">
              <a:buNone/>
            </a:pPr>
            <a:endParaRPr lang="de-CH" dirty="0" smtClean="0"/>
          </a:p>
          <a:p>
            <a:pPr lvl="1"/>
            <a:r>
              <a:rPr lang="de-CH" dirty="0" smtClean="0"/>
              <a:t>Anpassung zwischen </a:t>
            </a:r>
            <a:r>
              <a:rPr lang="de-CH" dirty="0" err="1" smtClean="0"/>
              <a:t>Backlog</a:t>
            </a:r>
            <a:r>
              <a:rPr lang="de-CH" dirty="0" smtClean="0"/>
              <a:t> und Sprintlog laufend möglich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694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Scrum</a:t>
            </a:r>
            <a:r>
              <a:rPr lang="de-CH" dirty="0" smtClean="0"/>
              <a:t> Retrospektive Beurteilung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468000" y="1040987"/>
            <a:ext cx="8100000" cy="5077179"/>
          </a:xfrm>
        </p:spPr>
        <p:txBody>
          <a:bodyPr/>
          <a:lstStyle/>
          <a:p>
            <a:r>
              <a:rPr lang="de-CH" dirty="0" smtClean="0"/>
              <a:t>Nachteile:</a:t>
            </a:r>
          </a:p>
          <a:p>
            <a:pPr marL="0" indent="0">
              <a:buNone/>
            </a:pPr>
            <a:endParaRPr lang="de-CH" dirty="0" smtClean="0"/>
          </a:p>
          <a:p>
            <a:pPr lvl="1"/>
            <a:r>
              <a:rPr lang="de-CH" dirty="0" smtClean="0"/>
              <a:t>Dokumentationsintensiv</a:t>
            </a:r>
          </a:p>
          <a:p>
            <a:pPr marL="457200" lvl="1" indent="0">
              <a:buNone/>
            </a:pPr>
            <a:endParaRPr lang="de-CH" dirty="0" smtClean="0"/>
          </a:p>
          <a:p>
            <a:pPr lvl="1"/>
            <a:r>
              <a:rPr lang="de-CH" dirty="0" smtClean="0"/>
              <a:t>Konsequente Eingabe von Zeiten</a:t>
            </a:r>
          </a:p>
          <a:p>
            <a:pPr marL="457200" lvl="1" indent="0">
              <a:buNone/>
            </a:pPr>
            <a:endParaRPr lang="de-CH" dirty="0" smtClean="0"/>
          </a:p>
          <a:p>
            <a:pPr lvl="1"/>
            <a:r>
              <a:rPr lang="de-CH" dirty="0" smtClean="0"/>
              <a:t>Einhaltung der Meetings</a:t>
            </a:r>
          </a:p>
          <a:p>
            <a:pPr marL="457200" lvl="1" indent="0">
              <a:buNone/>
            </a:pPr>
            <a:endParaRPr lang="de-CH" dirty="0" smtClean="0"/>
          </a:p>
          <a:p>
            <a:pPr lvl="1"/>
            <a:r>
              <a:rPr lang="de-CH" dirty="0" smtClean="0"/>
              <a:t>Ständig Updates notwendig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651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Burn</a:t>
            </a:r>
            <a:r>
              <a:rPr lang="de-CH" dirty="0" smtClean="0"/>
              <a:t>-Down-Chart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967" y="900000"/>
            <a:ext cx="6744265" cy="521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1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462006" y="4623441"/>
            <a:ext cx="8044216" cy="533105"/>
          </a:xfrm>
          <a:prstGeom prst="rect">
            <a:avLst/>
          </a:prstGeom>
        </p:spPr>
        <p:txBody>
          <a:bodyPr lIns="0"/>
          <a:lstStyle/>
          <a:p>
            <a:r>
              <a:rPr lang="de-CH" sz="4000" dirty="0" smtClean="0"/>
              <a:t>Verbesserung und Schlussfolgerung</a:t>
            </a:r>
            <a:endParaRPr lang="de-DE" sz="40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Technik und Informatik /  Medizininformatik</a:t>
            </a:r>
            <a:endParaRPr lang="de-DE" dirty="0"/>
          </a:p>
        </p:txBody>
      </p:sp>
      <p:pic>
        <p:nvPicPr>
          <p:cNvPr id="7" name="Bildplatzhalter 6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" b="2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9681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Mögliche Weiterentwicklung der App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View Summary Dynamisch</a:t>
            </a:r>
          </a:p>
          <a:p>
            <a:pPr marL="0" indent="0">
              <a:buNone/>
            </a:pPr>
            <a:endParaRPr lang="de-CH" dirty="0" smtClean="0"/>
          </a:p>
          <a:p>
            <a:r>
              <a:rPr lang="de-CH" dirty="0" err="1" smtClean="0"/>
              <a:t>Medication</a:t>
            </a:r>
            <a:r>
              <a:rPr lang="de-CH" dirty="0" smtClean="0"/>
              <a:t> SOS</a:t>
            </a:r>
          </a:p>
          <a:p>
            <a:pPr marL="0" indent="0">
              <a:buNone/>
            </a:pPr>
            <a:endParaRPr lang="de-CH" dirty="0" smtClean="0"/>
          </a:p>
          <a:p>
            <a:r>
              <a:rPr lang="de-CH" dirty="0" err="1" smtClean="0"/>
              <a:t>eRezept</a:t>
            </a:r>
            <a:endParaRPr lang="de-CH" dirty="0" smtClean="0"/>
          </a:p>
          <a:p>
            <a:pPr marL="0" indent="0">
              <a:buNone/>
            </a:pPr>
            <a:endParaRPr lang="de-CH" dirty="0" smtClean="0"/>
          </a:p>
          <a:p>
            <a:r>
              <a:rPr lang="de-CH" smtClean="0"/>
              <a:t>Reporting/ Alert </a:t>
            </a:r>
            <a:endParaRPr lang="de-CH" dirty="0" smtClean="0"/>
          </a:p>
          <a:p>
            <a:pPr marL="0" indent="0">
              <a:buNone/>
            </a:pPr>
            <a:endParaRPr lang="de-CH" dirty="0" smtClean="0"/>
          </a:p>
          <a:p>
            <a:r>
              <a:rPr lang="de-CH" dirty="0" smtClean="0"/>
              <a:t>Visuelle Animierungen für die Therapie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772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Schlussfolgerungen für die Zukunft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Detaillierte Eingrenzung der Arbeit</a:t>
            </a:r>
          </a:p>
          <a:p>
            <a:endParaRPr lang="de-CH" dirty="0"/>
          </a:p>
          <a:p>
            <a:r>
              <a:rPr lang="de-CH" dirty="0" smtClean="0"/>
              <a:t>Ausführliche und ausgedehnte Research notwendig</a:t>
            </a:r>
          </a:p>
          <a:p>
            <a:pPr marL="0" indent="0">
              <a:buNone/>
            </a:pPr>
            <a:endParaRPr lang="de-CH" dirty="0" smtClean="0"/>
          </a:p>
          <a:p>
            <a:r>
              <a:rPr lang="de-CH" dirty="0" smtClean="0"/>
              <a:t>Detaillierte und genaue Modell bzw. </a:t>
            </a:r>
            <a:r>
              <a:rPr lang="de-CH" dirty="0" err="1" smtClean="0"/>
              <a:t>Sequence</a:t>
            </a:r>
            <a:r>
              <a:rPr lang="de-CH" dirty="0" smtClean="0"/>
              <a:t> Diagramm notwendig</a:t>
            </a:r>
          </a:p>
          <a:p>
            <a:pPr marL="0" indent="0">
              <a:buNone/>
            </a:pPr>
            <a:endParaRPr lang="de-CH" dirty="0" smtClean="0"/>
          </a:p>
          <a:p>
            <a:r>
              <a:rPr lang="de-CH" dirty="0" smtClean="0"/>
              <a:t>Sprintlogs gemäss Machbarkeit bzw. Ressourcen definieren</a:t>
            </a:r>
          </a:p>
          <a:p>
            <a:pPr marL="0" indent="0">
              <a:buNone/>
            </a:pPr>
            <a:endParaRPr lang="de-CH" dirty="0" smtClean="0"/>
          </a:p>
          <a:p>
            <a:r>
              <a:rPr lang="de-CH" dirty="0" smtClean="0"/>
              <a:t>Tester Classen von Anfang generieren und testen</a:t>
            </a:r>
          </a:p>
          <a:p>
            <a:pPr marL="0" indent="0">
              <a:buNone/>
            </a:pPr>
            <a:endParaRPr lang="de-CH" dirty="0" smtClean="0"/>
          </a:p>
          <a:p>
            <a:r>
              <a:rPr lang="de-CH" dirty="0" smtClean="0"/>
              <a:t>User Tests durchführen</a:t>
            </a:r>
          </a:p>
          <a:p>
            <a:pPr marL="0" indent="0">
              <a:buNone/>
            </a:pPr>
            <a:endParaRPr lang="de-CH" dirty="0" smtClean="0"/>
          </a:p>
          <a:p>
            <a:r>
              <a:rPr lang="de-CH" dirty="0" smtClean="0"/>
              <a:t>Verteilen der Aufgaben gemäss Erfahrung und Qualifikation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512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288112" y="2299895"/>
            <a:ext cx="2796493" cy="540000"/>
          </a:xfrm>
        </p:spPr>
        <p:txBody>
          <a:bodyPr/>
          <a:lstStyle/>
          <a:p>
            <a:r>
              <a:rPr lang="de-CH" sz="6600" dirty="0" smtClean="0"/>
              <a:t>Fazit</a:t>
            </a:r>
            <a:endParaRPr lang="de-DE" sz="6600" dirty="0"/>
          </a:p>
        </p:txBody>
      </p:sp>
    </p:spTree>
    <p:extLst>
      <p:ext uri="{BB962C8B-B14F-4D97-AF65-F5344CB8AC3E}">
        <p14:creationId xmlns:p14="http://schemas.microsoft.com/office/powerpoint/2010/main" val="4573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Demo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16666" y="900000"/>
            <a:ext cx="3518917" cy="523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6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Stefan Johner-Login</a:t>
            </a:r>
            <a:endParaRPr lang="de-DE" dirty="0"/>
          </a:p>
        </p:txBody>
      </p:sp>
      <p:pic>
        <p:nvPicPr>
          <p:cNvPr id="4" name="Picture 2" descr="D:\Users\Stefan Johner\Desktop\login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21" y="900000"/>
            <a:ext cx="3076722" cy="5308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Grp="1"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443" y="1649338"/>
            <a:ext cx="5200396" cy="2783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220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Pira Mahendran-Controller Aufbau/Home View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68000" y="1012574"/>
            <a:ext cx="3725448" cy="467995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60" y="1012574"/>
            <a:ext cx="4439020" cy="462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2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Amin Ghodrati –Main Design </a:t>
            </a:r>
            <a:r>
              <a:rPr lang="de-CH" dirty="0" err="1" smtClean="0"/>
              <a:t>with</a:t>
            </a:r>
            <a:r>
              <a:rPr lang="de-CH" dirty="0" smtClean="0"/>
              <a:t> CSS</a:t>
            </a:r>
            <a:endParaRPr lang="de-DE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00" y="1089509"/>
            <a:ext cx="4021008" cy="19132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3590108"/>
            <a:ext cx="8243943" cy="259228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952" y="1707284"/>
            <a:ext cx="4170946" cy="141242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923928" y="2132856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956376" y="5085184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490588" y="1748104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7387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Michel Murbach-</a:t>
            </a:r>
            <a:r>
              <a:rPr lang="de-CH" dirty="0" err="1" smtClean="0"/>
              <a:t>Therapy</a:t>
            </a:r>
            <a:r>
              <a:rPr lang="de-CH" dirty="0" smtClean="0"/>
              <a:t> View</a:t>
            </a:r>
            <a:endParaRPr lang="de-DE" dirty="0"/>
          </a:p>
        </p:txBody>
      </p:sp>
      <p:pic>
        <p:nvPicPr>
          <p:cNvPr id="4" name="Inhaltsplatzhalt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287" y="900000"/>
            <a:ext cx="4895425" cy="5371612"/>
          </a:xfrm>
        </p:spPr>
      </p:pic>
    </p:spTree>
    <p:extLst>
      <p:ext uri="{BB962C8B-B14F-4D97-AF65-F5344CB8AC3E}">
        <p14:creationId xmlns:p14="http://schemas.microsoft.com/office/powerpoint/2010/main" val="195525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Sabine Martin-Daily </a:t>
            </a:r>
            <a:r>
              <a:rPr lang="de-CH" dirty="0" err="1" smtClean="0"/>
              <a:t>Medication</a:t>
            </a:r>
            <a:r>
              <a:rPr lang="de-CH" dirty="0" smtClean="0"/>
              <a:t> </a:t>
            </a:r>
            <a:endParaRPr lang="de-DE" dirty="0"/>
          </a:p>
        </p:txBody>
      </p:sp>
      <p:pic>
        <p:nvPicPr>
          <p:cNvPr id="4" name="Picture 2" descr="C:\Users\Sabine\Desktop\createComboBo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799" y="1034084"/>
            <a:ext cx="5700053" cy="247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nhaltsplatzhalt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450" y="3753922"/>
            <a:ext cx="5692433" cy="2484247"/>
          </a:xfrm>
        </p:spPr>
      </p:pic>
    </p:spTree>
    <p:extLst>
      <p:ext uri="{BB962C8B-B14F-4D97-AF65-F5344CB8AC3E}">
        <p14:creationId xmlns:p14="http://schemas.microsoft.com/office/powerpoint/2010/main" val="237496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Riza Ramsauer- Data </a:t>
            </a:r>
            <a:r>
              <a:rPr lang="de-CH" dirty="0" err="1" smtClean="0"/>
              <a:t>persistence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468000" y="900000"/>
            <a:ext cx="8100000" cy="5219999"/>
          </a:xfrm>
        </p:spPr>
        <p:txBody>
          <a:bodyPr/>
          <a:lstStyle/>
          <a:p>
            <a:r>
              <a:rPr lang="de-CH" dirty="0"/>
              <a:t>Daten werden in XML Files </a:t>
            </a:r>
            <a:r>
              <a:rPr lang="de-CH" dirty="0" smtClean="0"/>
              <a:t>gespeichert</a:t>
            </a:r>
          </a:p>
          <a:p>
            <a:endParaRPr lang="de-CH" dirty="0"/>
          </a:p>
          <a:p>
            <a:r>
              <a:rPr lang="de-CH" dirty="0"/>
              <a:t>XML Files</a:t>
            </a:r>
          </a:p>
          <a:p>
            <a:pPr lvl="1"/>
            <a:r>
              <a:rPr lang="de-CH" dirty="0"/>
              <a:t>XML/UserData.xml -&gt; Benutzerinformationen</a:t>
            </a:r>
          </a:p>
          <a:p>
            <a:pPr lvl="1"/>
            <a:r>
              <a:rPr lang="de-CH" b="1" dirty="0"/>
              <a:t>XML/Medication.xml</a:t>
            </a:r>
            <a:r>
              <a:rPr lang="de-CH" dirty="0"/>
              <a:t> -&gt; Personalisierte Medikamente</a:t>
            </a:r>
          </a:p>
          <a:p>
            <a:pPr lvl="1"/>
            <a:r>
              <a:rPr lang="de-CH" dirty="0"/>
              <a:t>XML/Therapy.xml -&gt; Mögliche </a:t>
            </a:r>
            <a:r>
              <a:rPr lang="de-CH" dirty="0" smtClean="0"/>
              <a:t>Therapien</a:t>
            </a:r>
          </a:p>
          <a:p>
            <a:pPr marL="457200" lvl="1" indent="0">
              <a:buNone/>
            </a:pPr>
            <a:endParaRPr lang="de-CH" dirty="0" smtClean="0"/>
          </a:p>
          <a:p>
            <a:pPr marL="457200" lvl="1" indent="0">
              <a:buNone/>
            </a:pPr>
            <a:endParaRPr lang="de-CH" dirty="0" smtClean="0"/>
          </a:p>
          <a:p>
            <a:pPr lvl="1"/>
            <a:endParaRPr lang="de-CH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279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FH_PPT_Vorlage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BFH-Schrift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QMPilot_ContentType" ma:contentTypeID="0x0101009127C3B567804923A8661E062BBD8EF500AB8983C84EF542A7976DC8547A5CDC52001BD440F45714504284DA526949208683" ma:contentTypeVersion="2" ma:contentTypeDescription="Create a new document." ma:contentTypeScope="" ma:versionID="8ce3fe262384aec44c467c9d705f95d9">
  <xsd:schema xmlns:xsd="http://www.w3.org/2001/XMLSchema" xmlns:xs="http://www.w3.org/2001/XMLSchema" xmlns:p="http://schemas.microsoft.com/office/2006/metadata/properties" xmlns:ns2="63c724b1-652e-424f-8d99-4ee509067280" xmlns:ns3="2551ef7e-3b29-44d1-a8ad-ef34c26bfc60" targetNamespace="http://schemas.microsoft.com/office/2006/metadata/properties" ma:root="true" ma:fieldsID="84a71d02007a831ccb7d7e7d2c202add" ns2:_="" ns3:_="">
    <xsd:import namespace="63c724b1-652e-424f-8d99-4ee509067280"/>
    <xsd:import namespace="2551ef7e-3b29-44d1-a8ad-ef34c26bfc60"/>
    <xsd:element name="properties">
      <xsd:complexType>
        <xsd:sequence>
          <xsd:element name="documentManagement">
            <xsd:complexType>
              <xsd:all>
                <xsd:element ref="ns2:BfhIntranetDepartmentText" minOccurs="0"/>
                <xsd:element ref="ns3:QMPilot_Dok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c724b1-652e-424f-8d99-4ee509067280" elementFormDefault="qualified">
    <xsd:import namespace="http://schemas.microsoft.com/office/2006/documentManagement/types"/>
    <xsd:import namespace="http://schemas.microsoft.com/office/infopath/2007/PartnerControls"/>
    <xsd:element name="BfhIntranetDepartmentText" ma:index="8" ma:taxonomy="true" ma:internalName="BfhIntranetDocumentTypeText" ma:taxonomyFieldName="BfhIntranetDocumentType" ma:displayName="Category" ma:fieldId="{f8359f88-a329-420a-8398-ef3d99cc0ffa}" ma:sspId="db51d986-4054-4caf-a2c9-3203a912c9cc" ma:termSetId="b53f0ae3-1e6d-4244-92c1-70838aa45c6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1ef7e-3b29-44d1-a8ad-ef34c26bfc60" elementFormDefault="qualified">
    <xsd:import namespace="http://schemas.microsoft.com/office/2006/documentManagement/types"/>
    <xsd:import namespace="http://schemas.microsoft.com/office/infopath/2007/PartnerControls"/>
    <xsd:element name="QMPilot_DokID" ma:index="10" nillable="true" ma:displayName="QMPilot_DokID" ma:description="QM-Pilot document identity" ma:internalName="QMPilot_Dok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fhIntranetDepartmentText xmlns="63c724b1-652e-424f-8d99-4ee509067280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</TermName>
          <TermId xmlns="http://schemas.microsoft.com/office/infopath/2007/PartnerControls">de1a6d3c-ac6a-4b34-8edd-308eb81066db</TermId>
        </TermInfo>
      </Terms>
    </BfhIntranetDepartmentText>
    <QMPilot_DokID xmlns="2551ef7e-3b29-44d1-a8ad-ef34c26bfc60">472</QMPilot_DokID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263941E-007A-4083-84D1-4E9F9957F9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c724b1-652e-424f-8d99-4ee509067280"/>
    <ds:schemaRef ds:uri="2551ef7e-3b29-44d1-a8ad-ef34c26bfc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B0FDAEB-5172-4F6A-8A5C-B45BD234C9BF}">
  <ds:schemaRefs>
    <ds:schemaRef ds:uri="2551ef7e-3b29-44d1-a8ad-ef34c26bfc60"/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63c724b1-652e-424f-8d99-4ee509067280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5BDE0C0-35B0-425A-AB3D-D29ACB5B09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BFH_PPT_Vorlage</Template>
  <TotalTime>0</TotalTime>
  <Words>500</Words>
  <Application>Microsoft Office PowerPoint</Application>
  <PresentationFormat>Bildschirmpräsentation (4:3)</PresentationFormat>
  <Paragraphs>165</Paragraphs>
  <Slides>29</Slides>
  <Notes>17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7" baseType="lpstr">
      <vt:lpstr>ＭＳ Ｐゴシック</vt:lpstr>
      <vt:lpstr>ＭＳ Ｐゴシック</vt:lpstr>
      <vt:lpstr>Arial</vt:lpstr>
      <vt:lpstr>Calibri</vt:lpstr>
      <vt:lpstr>Lucida Grande</vt:lpstr>
      <vt:lpstr>Lucida Sans</vt:lpstr>
      <vt:lpstr>Lucida Sans Unicode</vt:lpstr>
      <vt:lpstr>BFH_PPT_Vorlage</vt:lpstr>
      <vt:lpstr>Software Engineering and Design</vt:lpstr>
      <vt:lpstr>Inhalt</vt:lpstr>
      <vt:lpstr>Demo</vt:lpstr>
      <vt:lpstr>Stefan Johner-Login</vt:lpstr>
      <vt:lpstr>Pira Mahendran-Controller Aufbau/Home View</vt:lpstr>
      <vt:lpstr>Amin Ghodrati –Main Design with CSS</vt:lpstr>
      <vt:lpstr>Michel Murbach-Therapy View</vt:lpstr>
      <vt:lpstr>Sabine Martin-Daily Medication </vt:lpstr>
      <vt:lpstr>Riza Ramsauer- Data persistence</vt:lpstr>
      <vt:lpstr>Riza Ramsauer- XML Erstellen</vt:lpstr>
      <vt:lpstr>Riza Ramsauer- XML Lesen</vt:lpstr>
      <vt:lpstr>Erste Schritte </vt:lpstr>
      <vt:lpstr>Design Thinking </vt:lpstr>
      <vt:lpstr>Erste Schritte</vt:lpstr>
      <vt:lpstr>Erste Schritte</vt:lpstr>
      <vt:lpstr>Erste Schritte</vt:lpstr>
      <vt:lpstr>Erste Schritte</vt:lpstr>
      <vt:lpstr>Implementation Details</vt:lpstr>
      <vt:lpstr>Implementation Details: Domain Model</vt:lpstr>
      <vt:lpstr>Implementation Details: Sequence Diagramm</vt:lpstr>
      <vt:lpstr>Implementation Details: MVC</vt:lpstr>
      <vt:lpstr>Scrum</vt:lpstr>
      <vt:lpstr>Scrum Retrospektive Beurteilung</vt:lpstr>
      <vt:lpstr>Scrum Retrospektive Beurteilung</vt:lpstr>
      <vt:lpstr>Burn-Down-Chart</vt:lpstr>
      <vt:lpstr>Verbesserung und Schlussfolgerung</vt:lpstr>
      <vt:lpstr>Mögliche Weiterentwicklung der App</vt:lpstr>
      <vt:lpstr>Schlussfolgerungen für die Zukunft</vt:lpstr>
      <vt:lpstr>Fazit</vt:lpstr>
    </vt:vector>
  </TitlesOfParts>
  <Company>Berner Fachhochschule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BFH_Musterpräsentation</dc:title>
  <dc:creator>Gloor Manuela</dc:creator>
  <cp:lastModifiedBy>Pira Mahendran</cp:lastModifiedBy>
  <cp:revision>90</cp:revision>
  <cp:lastPrinted>2013-04-25T14:17:09Z</cp:lastPrinted>
  <dcterms:created xsi:type="dcterms:W3CDTF">2013-04-25T14:36:44Z</dcterms:created>
  <dcterms:modified xsi:type="dcterms:W3CDTF">2015-01-15T14:40:21Z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0x0101009127C3B567804923A8661E062BBD8EF500AB8983C84EF542A7976DC8547A5CDC52001BD440F45714504284DA526949208683</vt:lpwstr>
  </property>
  <property fmtid="{D5CDD505-2E9C-101B-9397-08002B2CF9AE}" pid="3" name="BfhIntranetDocumentType">
    <vt:lpwstr>241;#Vorlage|de1a6d3c-ac6a-4b34-8edd-308eb81066db</vt:lpwstr>
  </property>
  <property fmtid="{D5CDD505-2E9C-101B-9397-08002B2CF9AE}" pid="4" name="TaxCatchAll">
    <vt:lpwstr>241;#Vorlage|de1a6d3c-ac6a-4b34-8edd-308eb81066db</vt:lpwstr>
  </property>
</Properties>
</file>